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73" r:id="rId26"/>
    <p:sldId id="274" r:id="rId27"/>
    <p:sldId id="275" r:id="rId28"/>
    <p:sldId id="276" r:id="rId29"/>
    <p:sldId id="277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6A399E10-F08C-40DD-AD2D-936DF53EF6ED}">
          <p14:sldIdLst>
            <p14:sldId id="256"/>
          </p14:sldIdLst>
        </p14:section>
        <p14:section name="What is Data Mining" id="{8E284E64-4145-48E2-9E44-947899EF666F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Data Mining Tasks" id="{4417F1A7-B5B2-4709-92C3-FBC6E41DCA53}">
          <p14:sldIdLst>
            <p14:sldId id="326"/>
            <p14:sldId id="266"/>
            <p14:sldId id="267"/>
            <p14:sldId id="268"/>
            <p14:sldId id="269"/>
            <p14:sldId id="270"/>
            <p14:sldId id="271"/>
            <p14:sldId id="27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  <p14:sldId id="276"/>
            <p14:sldId id="277"/>
            <p14:sldId id="286"/>
            <p14:sldId id="287"/>
            <p14:sldId id="288"/>
            <p14:sldId id="289"/>
          </p14:sldIdLst>
        </p14:section>
        <p14:section name="Statistics, Optimization, Machine Learning, and AI" id="{BAEFAFA7-0A1B-4596-B950-34919A7107BE}">
          <p14:sldIdLst>
            <p14:sldId id="32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30"/>
            <p14:sldId id="300"/>
            <p14:sldId id="301"/>
            <p14:sldId id="302"/>
          </p14:sldIdLst>
        </p14:section>
        <p14:section name="Tools" id="{5675BABA-1A16-45F1-9481-02824DBA4F5B}">
          <p14:sldIdLst>
            <p14:sldId id="327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ata" id="{B78E35C2-3F83-48BB-A16D-9A622AB1DBFC}">
          <p14:sldIdLst>
            <p14:sldId id="328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Ethics, Privacy and Security" id="{4A3EEF04-AA3D-4552-8B30-F333809ACD60}">
          <p14:sldIdLst>
            <p14:sldId id="329"/>
            <p14:sldId id="319"/>
            <p14:sldId id="320"/>
            <p14:sldId id="321"/>
            <p14:sldId id="322"/>
            <p14:sldId id="323"/>
          </p14:sldIdLst>
        </p14:section>
        <p14:section name="Conclusion" id="{3B4CF4E6-C00C-4F94-A680-B20FF6EC40EA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3" autoAdjust="0"/>
    <p:restoredTop sz="94660"/>
  </p:normalViewPr>
  <p:slideViewPr>
    <p:cSldViewPr>
      <p:cViewPr varScale="1">
        <p:scale>
          <a:sx n="138" d="100"/>
          <a:sy n="138" d="100"/>
        </p:scale>
        <p:origin x="2028" y="1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b="1" dirty="0"/>
            <a:t>Data Exploration</a:t>
          </a:r>
          <a:r>
            <a:rPr lang="en-US" dirty="0"/>
            <a:t>: Find human-interpretable patterns that describe the data. Visualize patterns.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b="1" dirty="0"/>
            <a:t>Modeling</a:t>
          </a:r>
          <a:r>
            <a:rPr lang="en-US" dirty="0"/>
            <a:t>: 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04D842EF-05B8-4AA5-851E-0955EAA359AE}">
      <dgm:prSet/>
      <dgm:spPr/>
      <dgm:t>
        <a:bodyPr/>
        <a:lstStyle/>
        <a:p>
          <a:r>
            <a:rPr lang="en-US" dirty="0"/>
            <a:t>Descriptive Methods</a:t>
          </a:r>
        </a:p>
      </dgm:t>
    </dgm:pt>
    <dgm:pt modelId="{ED99EF96-2111-4884-A4FF-A79B23E0A36F}" type="parTrans" cxnId="{DE7D20BC-D0E9-4E7B-9185-D5C0C9E5DD63}">
      <dgm:prSet/>
      <dgm:spPr/>
      <dgm:t>
        <a:bodyPr/>
        <a:lstStyle/>
        <a:p>
          <a:endParaRPr lang="en-US"/>
        </a:p>
      </dgm:t>
    </dgm:pt>
    <dgm:pt modelId="{DF06AD40-88D3-44EE-8EEF-1469946BA53D}" type="sibTrans" cxnId="{DE7D20BC-D0E9-4E7B-9185-D5C0C9E5DD63}">
      <dgm:prSet/>
      <dgm:spPr/>
      <dgm:t>
        <a:bodyPr/>
        <a:lstStyle/>
        <a:p>
          <a:endParaRPr lang="en-US"/>
        </a:p>
      </dgm:t>
    </dgm:pt>
    <dgm:pt modelId="{522FE70F-B1F1-4289-A0CF-4D8CEF304A0D}">
      <dgm:prSet/>
      <dgm:spPr/>
      <dgm:t>
        <a:bodyPr/>
        <a:lstStyle/>
        <a:p>
          <a:r>
            <a:rPr lang="en-US" dirty="0"/>
            <a:t>Data Preparation</a:t>
          </a:r>
        </a:p>
      </dgm:t>
    </dgm:pt>
    <dgm:pt modelId="{752FD035-5CD6-4BF3-96C0-86F8ACE8BC92}" type="parTrans" cxnId="{FB27D822-B4F2-42EB-9784-520344440ED3}">
      <dgm:prSet/>
      <dgm:spPr/>
      <dgm:t>
        <a:bodyPr/>
        <a:lstStyle/>
        <a:p>
          <a:endParaRPr lang="en-US"/>
        </a:p>
      </dgm:t>
    </dgm:pt>
    <dgm:pt modelId="{ECF3893B-266A-4071-B1ED-BB926C113A95}" type="sibTrans" cxnId="{FB27D822-B4F2-42EB-9784-520344440ED3}">
      <dgm:prSet/>
      <dgm:spPr/>
      <dgm:t>
        <a:bodyPr/>
        <a:lstStyle/>
        <a:p>
          <a:endParaRPr lang="en-US"/>
        </a:p>
      </dgm:t>
    </dgm:pt>
    <dgm:pt modelId="{8DFA202E-0B7C-4C83-8D67-A46DA7702778}">
      <dgm:prSet/>
      <dgm:spPr/>
      <dgm:t>
        <a:bodyPr/>
        <a:lstStyle/>
        <a:p>
          <a:pPr>
            <a:buNone/>
          </a:pPr>
          <a:r>
            <a:rPr lang="en-US" b="1" dirty="0"/>
            <a:t>Data Wrangling</a:t>
          </a:r>
          <a:r>
            <a:rPr lang="en-US" dirty="0"/>
            <a:t>: Data acquisition, understanding, cleaning, and preprocessing. </a:t>
          </a:r>
        </a:p>
      </dgm:t>
    </dgm:pt>
    <dgm:pt modelId="{90D1F32F-E15E-4D9D-B5AD-DF5783E31764}" type="parTrans" cxnId="{009D1A45-3662-461B-B8B0-2CFE855648BA}">
      <dgm:prSet/>
      <dgm:spPr/>
      <dgm:t>
        <a:bodyPr/>
        <a:lstStyle/>
        <a:p>
          <a:endParaRPr lang="en-US"/>
        </a:p>
      </dgm:t>
    </dgm:pt>
    <dgm:pt modelId="{B93B18EB-5CCB-40F3-8F0C-F213CD5A615F}" type="sibTrans" cxnId="{009D1A45-3662-461B-B8B0-2CFE855648BA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B226AF44-4548-497B-AE0D-1C1C39A638C5}" type="pres">
      <dgm:prSet presAssocID="{522FE70F-B1F1-4289-A0CF-4D8CEF304A0D}" presName="linNode" presStyleCnt="0"/>
      <dgm:spPr/>
    </dgm:pt>
    <dgm:pt modelId="{0D1D4495-8DE8-4EEF-B97D-F5CA2D92A560}" type="pres">
      <dgm:prSet presAssocID="{522FE70F-B1F1-4289-A0CF-4D8CEF304A0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9B50017-4631-4EF2-B67E-0D50E781DBC1}" type="pres">
      <dgm:prSet presAssocID="{522FE70F-B1F1-4289-A0CF-4D8CEF304A0D}" presName="descendantText" presStyleLbl="alignAccFollowNode1" presStyleIdx="0" presStyleCnt="3" custLinFactNeighborY="833">
        <dgm:presLayoutVars>
          <dgm:bulletEnabled val="1"/>
        </dgm:presLayoutVars>
      </dgm:prSet>
      <dgm:spPr/>
    </dgm:pt>
    <dgm:pt modelId="{C94D3FDD-DC4B-448F-9606-4144C5EF32DF}" type="pres">
      <dgm:prSet presAssocID="{ECF3893B-266A-4071-B1ED-BB926C113A95}" presName="sp" presStyleCnt="0"/>
      <dgm:spPr/>
    </dgm:pt>
    <dgm:pt modelId="{D784FE64-5675-493A-A573-E93975CAB819}" type="pres">
      <dgm:prSet presAssocID="{04D842EF-05B8-4AA5-851E-0955EAA359AE}" presName="linNode" presStyleCnt="0"/>
      <dgm:spPr/>
    </dgm:pt>
    <dgm:pt modelId="{810DD161-0204-4B91-A7DA-B893F4849AAE}" type="pres">
      <dgm:prSet presAssocID="{04D842EF-05B8-4AA5-851E-0955EAA359A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B5847726-6EF2-4C2B-979C-A4DD93D29232}" type="pres">
      <dgm:prSet presAssocID="{04D842EF-05B8-4AA5-851E-0955EAA359AE}" presName="descendantText" presStyleLbl="alignAccFollowNode1" presStyleIdx="1" presStyleCnt="3">
        <dgm:presLayoutVars>
          <dgm:bulletEnabled val="1"/>
        </dgm:presLayoutVars>
      </dgm:prSet>
      <dgm:spPr/>
    </dgm:pt>
    <dgm:pt modelId="{388740A7-8D5C-4F92-A672-45342AC74092}" type="pres">
      <dgm:prSet presAssocID="{DF06AD40-88D3-44EE-8EEF-1469946BA53D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8031A70F-4E36-454E-9820-92790F8B8794}" srcId="{04D842EF-05B8-4AA5-851E-0955EAA359AE}" destId="{10BE4611-263F-48F0-A7D4-CC8FDBF88F7D}" srcOrd="0" destOrd="0" parTransId="{935FD305-1F10-49C6-8FDD-792800AA7C4B}" sibTransId="{D9F10BD0-DF83-47D2-846A-013997F4F47F}"/>
    <dgm:cxn modelId="{FB27D822-B4F2-42EB-9784-520344440ED3}" srcId="{1331C36E-EDE8-44E1-AD6D-527F6F1F734B}" destId="{522FE70F-B1F1-4289-A0CF-4D8CEF304A0D}" srcOrd="0" destOrd="0" parTransId="{752FD035-5CD6-4BF3-96C0-86F8ACE8BC92}" sibTransId="{ECF3893B-266A-4071-B1ED-BB926C113A95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009D1A45-3662-461B-B8B0-2CFE855648BA}" srcId="{522FE70F-B1F1-4289-A0CF-4D8CEF304A0D}" destId="{8DFA202E-0B7C-4C83-8D67-A46DA7702778}" srcOrd="0" destOrd="0" parTransId="{90D1F32F-E15E-4D9D-B5AD-DF5783E31764}" sibTransId="{B93B18EB-5CCB-40F3-8F0C-F213CD5A615F}"/>
    <dgm:cxn modelId="{E9091F7C-2DF3-4627-832E-5C6DF56E39EC}" type="presOf" srcId="{8DFA202E-0B7C-4C83-8D67-A46DA7702778}" destId="{A9B50017-4631-4EF2-B67E-0D50E781DBC1}" srcOrd="0" destOrd="0" presId="urn:microsoft.com/office/officeart/2005/8/layout/vList5"/>
    <dgm:cxn modelId="{44FB2E9A-16DB-4680-A50A-462A99EF2AC4}" srcId="{1331C36E-EDE8-44E1-AD6D-527F6F1F734B}" destId="{B70CBC28-4327-48FD-8C4C-819BFC202527}" srcOrd="2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0D0494AA-A1F8-41BC-8621-4365929338A8}" type="presOf" srcId="{522FE70F-B1F1-4289-A0CF-4D8CEF304A0D}" destId="{0D1D4495-8DE8-4EEF-B97D-F5CA2D92A560}" srcOrd="0" destOrd="0" presId="urn:microsoft.com/office/officeart/2005/8/layout/vList5"/>
    <dgm:cxn modelId="{3EB5A9AA-D8EB-46BF-8B1F-C3B97102E736}" type="presOf" srcId="{10BE4611-263F-48F0-A7D4-CC8FDBF88F7D}" destId="{B5847726-6EF2-4C2B-979C-A4DD93D29232}" srcOrd="0" destOrd="0" presId="urn:microsoft.com/office/officeart/2005/8/layout/vList5"/>
    <dgm:cxn modelId="{DE7D20BC-D0E9-4E7B-9185-D5C0C9E5DD63}" srcId="{1331C36E-EDE8-44E1-AD6D-527F6F1F734B}" destId="{04D842EF-05B8-4AA5-851E-0955EAA359AE}" srcOrd="1" destOrd="0" parTransId="{ED99EF96-2111-4884-A4FF-A79B23E0A36F}" sibTransId="{DF06AD40-88D3-44EE-8EEF-1469946BA53D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7EFDF1CD-B889-431D-A0E3-EB368CD2116F}" type="presOf" srcId="{04D842EF-05B8-4AA5-851E-0955EAA359AE}" destId="{810DD161-0204-4B91-A7DA-B893F4849AAE}" srcOrd="0" destOrd="0" presId="urn:microsoft.com/office/officeart/2005/8/layout/vList5"/>
    <dgm:cxn modelId="{47F5B1EC-C423-4B9B-A2A6-6D6574F29937}" type="presParOf" srcId="{2684467A-432C-4650-93E4-73D3A3916BC9}" destId="{B226AF44-4548-497B-AE0D-1C1C39A638C5}" srcOrd="0" destOrd="0" presId="urn:microsoft.com/office/officeart/2005/8/layout/vList5"/>
    <dgm:cxn modelId="{5C889135-6FF4-4166-B52A-03B8B7D1DA40}" type="presParOf" srcId="{B226AF44-4548-497B-AE0D-1C1C39A638C5}" destId="{0D1D4495-8DE8-4EEF-B97D-F5CA2D92A560}" srcOrd="0" destOrd="0" presId="urn:microsoft.com/office/officeart/2005/8/layout/vList5"/>
    <dgm:cxn modelId="{EDA31680-A35D-4E85-B4BE-390C631C96C6}" type="presParOf" srcId="{B226AF44-4548-497B-AE0D-1C1C39A638C5}" destId="{A9B50017-4631-4EF2-B67E-0D50E781DBC1}" srcOrd="1" destOrd="0" presId="urn:microsoft.com/office/officeart/2005/8/layout/vList5"/>
    <dgm:cxn modelId="{55A85203-0E4A-457C-B57E-48B2122ADEE2}" type="presParOf" srcId="{2684467A-432C-4650-93E4-73D3A3916BC9}" destId="{C94D3FDD-DC4B-448F-9606-4144C5EF32DF}" srcOrd="1" destOrd="0" presId="urn:microsoft.com/office/officeart/2005/8/layout/vList5"/>
    <dgm:cxn modelId="{5FB5DE94-D351-4D66-A787-EBE9D88B5DEA}" type="presParOf" srcId="{2684467A-432C-4650-93E4-73D3A3916BC9}" destId="{D784FE64-5675-493A-A573-E93975CAB819}" srcOrd="2" destOrd="0" presId="urn:microsoft.com/office/officeart/2005/8/layout/vList5"/>
    <dgm:cxn modelId="{F4CEA5C4-7277-4610-8AEB-C35CAF1C0098}" type="presParOf" srcId="{D784FE64-5675-493A-A573-E93975CAB819}" destId="{810DD161-0204-4B91-A7DA-B893F4849AAE}" srcOrd="0" destOrd="0" presId="urn:microsoft.com/office/officeart/2005/8/layout/vList5"/>
    <dgm:cxn modelId="{2EAAD14A-BFDB-43E0-B847-B74B97855253}" type="presParOf" srcId="{D784FE64-5675-493A-A573-E93975CAB819}" destId="{B5847726-6EF2-4C2B-979C-A4DD93D29232}" srcOrd="1" destOrd="0" presId="urn:microsoft.com/office/officeart/2005/8/layout/vList5"/>
    <dgm:cxn modelId="{23CA275D-1654-4153-8D90-E18F07F377AA}" type="presParOf" srcId="{2684467A-432C-4650-93E4-73D3A3916BC9}" destId="{388740A7-8D5C-4F92-A672-45342AC74092}" srcOrd="3" destOrd="0" presId="urn:microsoft.com/office/officeart/2005/8/layout/vList5"/>
    <dgm:cxn modelId="{24EAE861-FDB6-46A8-9CBC-644F80CC3CAA}" type="presParOf" srcId="{2684467A-432C-4650-93E4-73D3A3916BC9}" destId="{B6617C66-C3D5-49B9-ADC7-7D7E1636A22A}" srcOrd="4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50017-4631-4EF2-B67E-0D50E781DBC1}">
      <dsp:nvSpPr>
        <dsp:cNvPr id="0" name=""/>
        <dsp:cNvSpPr/>
      </dsp:nvSpPr>
      <dsp:spPr>
        <a:xfrm rot="5400000">
          <a:off x="5293982" y="-1996728"/>
          <a:ext cx="1236609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Data Wrangling</a:t>
          </a:r>
          <a:r>
            <a:rPr lang="en-US" sz="2400" kern="1200" dirty="0"/>
            <a:t>: Data acquisition, understanding, cleaning, and preprocessing. </a:t>
          </a:r>
        </a:p>
      </dsp:txBody>
      <dsp:txXfrm rot="-5400000">
        <a:off x="3130035" y="227585"/>
        <a:ext cx="5504138" cy="1115877"/>
      </dsp:txXfrm>
    </dsp:sp>
    <dsp:sp modelId="{0D1D4495-8DE8-4EEF-B97D-F5CA2D92A560}">
      <dsp:nvSpPr>
        <dsp:cNvPr id="0" name=""/>
        <dsp:cNvSpPr/>
      </dsp:nvSpPr>
      <dsp:spPr>
        <a:xfrm>
          <a:off x="0" y="2342"/>
          <a:ext cx="3130034" cy="154576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Data Preparation</a:t>
          </a:r>
        </a:p>
      </dsp:txBody>
      <dsp:txXfrm>
        <a:off x="75458" y="77800"/>
        <a:ext cx="2979118" cy="1394845"/>
      </dsp:txXfrm>
    </dsp:sp>
    <dsp:sp modelId="{B5847726-6EF2-4C2B-979C-A4DD93D29232}">
      <dsp:nvSpPr>
        <dsp:cNvPr id="0" name=""/>
        <dsp:cNvSpPr/>
      </dsp:nvSpPr>
      <dsp:spPr>
        <a:xfrm rot="5400000">
          <a:off x="5293982" y="-383980"/>
          <a:ext cx="1236609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Data Exploration</a:t>
          </a:r>
          <a:r>
            <a:rPr lang="en-US" sz="2400" kern="1200" dirty="0"/>
            <a:t>: Find human-interpretable patterns that describe the data. Visualize patterns.</a:t>
          </a:r>
        </a:p>
      </dsp:txBody>
      <dsp:txXfrm rot="-5400000">
        <a:off x="3130035" y="1840333"/>
        <a:ext cx="5504138" cy="1115877"/>
      </dsp:txXfrm>
    </dsp:sp>
    <dsp:sp modelId="{810DD161-0204-4B91-A7DA-B893F4849AAE}">
      <dsp:nvSpPr>
        <dsp:cNvPr id="0" name=""/>
        <dsp:cNvSpPr/>
      </dsp:nvSpPr>
      <dsp:spPr>
        <a:xfrm>
          <a:off x="0" y="1625391"/>
          <a:ext cx="3130034" cy="154576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Descriptive Methods</a:t>
          </a:r>
        </a:p>
      </dsp:txBody>
      <dsp:txXfrm>
        <a:off x="75458" y="1700849"/>
        <a:ext cx="2979118" cy="1394845"/>
      </dsp:txXfrm>
    </dsp:sp>
    <dsp:sp modelId="{9BFCA82D-5EBA-4C9E-B74F-E08961653B8F}">
      <dsp:nvSpPr>
        <dsp:cNvPr id="0" name=""/>
        <dsp:cNvSpPr/>
      </dsp:nvSpPr>
      <dsp:spPr>
        <a:xfrm rot="5400000">
          <a:off x="5293982" y="1239068"/>
          <a:ext cx="1236609" cy="556450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b="1" kern="1200" dirty="0"/>
            <a:t>Modeling</a:t>
          </a:r>
          <a:r>
            <a:rPr lang="en-US" sz="2400" kern="1200" dirty="0"/>
            <a:t>: Use some features (variables) to predict unknown or future value of other variable.</a:t>
          </a:r>
        </a:p>
      </dsp:txBody>
      <dsp:txXfrm rot="-5400000">
        <a:off x="3130035" y="3463381"/>
        <a:ext cx="5504138" cy="1115877"/>
      </dsp:txXfrm>
    </dsp:sp>
    <dsp:sp modelId="{CA76CDD3-3DF8-4122-B56E-3D6E118C19EA}">
      <dsp:nvSpPr>
        <dsp:cNvPr id="0" name=""/>
        <dsp:cNvSpPr/>
      </dsp:nvSpPr>
      <dsp:spPr>
        <a:xfrm>
          <a:off x="0" y="3248440"/>
          <a:ext cx="3130034" cy="154576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Predictive Methods</a:t>
          </a:r>
        </a:p>
      </dsp:txBody>
      <dsp:txXfrm>
        <a:off x="75458" y="3323898"/>
        <a:ext cx="2979118" cy="13948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0"/>
          <a:ext cx="1396939" cy="1187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340182"/>
        <a:ext cx="3991254" cy="2448475"/>
      </dsp:txXfrm>
    </dsp:sp>
    <dsp:sp modelId="{D7124951-D010-43F9-9623-7286F4D95DE5}">
      <dsp:nvSpPr>
        <dsp:cNvPr id="0" name=""/>
        <dsp:cNvSpPr/>
      </dsp:nvSpPr>
      <dsp:spPr>
        <a:xfrm>
          <a:off x="6779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0"/>
          <a:ext cx="1396939" cy="1187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340182"/>
        <a:ext cx="3991254" cy="2448475"/>
      </dsp:txXfrm>
    </dsp:sp>
    <dsp:sp modelId="{B9B3418F-EF8F-48BA-A8AE-2DF8E8104499}">
      <dsp:nvSpPr>
        <dsp:cNvPr id="0" name=""/>
        <dsp:cNvSpPr/>
      </dsp:nvSpPr>
      <dsp:spPr>
        <a:xfrm>
          <a:off x="4696504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59599"/>
        <a:ext cx="3991254" cy="312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71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792" y="23932"/>
        <a:ext cx="2649850" cy="31039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792" y="408232"/>
        <a:ext cx="2649850" cy="310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collect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use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privacy preserved in the process?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it ethical to use and act on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>
                <a:latin typeface="Aptos" panose="020B0004020202020204" pitchFamily="34" charset="0"/>
              </a:rPr>
              <a:pPr algn="r">
                <a:lnSpc>
                  <a:spcPct val="100000"/>
                </a:lnSpc>
              </a:pPr>
              <a:t>4</a:t>
            </a:fld>
            <a:endParaRPr lang="en-US" altLang="en-US" sz="1300" dirty="0">
              <a:latin typeface="Aptos" panose="020B00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eg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" y="1672786"/>
            <a:ext cx="3326606" cy="353196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3200" b="1" dirty="0"/>
              <a:t>Introduction to</a:t>
            </a:r>
            <a:br>
              <a:rPr lang="en-US" altLang="en-US" sz="3200" b="1" dirty="0"/>
            </a:br>
            <a:r>
              <a:rPr lang="en-US" altLang="en-US" sz="3200" b="1" dirty="0"/>
              <a:t>Data 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18" y="5108072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on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595AE0-941C-A01A-2059-DAE0FBE6C111}"/>
              </a:ext>
            </a:extLst>
          </p:cNvPr>
          <p:cNvGrpSpPr/>
          <p:nvPr/>
        </p:nvGrpSpPr>
        <p:grpSpPr>
          <a:xfrm>
            <a:off x="445729" y="6473150"/>
            <a:ext cx="3840312" cy="430887"/>
            <a:chOff x="445729" y="6473150"/>
            <a:chExt cx="3840312" cy="430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D2473F-FF91-5EA0-50C1-C1BEF380E2E8}"/>
                </a:ext>
              </a:extLst>
            </p:cNvPr>
            <p:cNvSpPr txBox="1"/>
            <p:nvPr/>
          </p:nvSpPr>
          <p:spPr>
            <a:xfrm>
              <a:off x="1268520" y="6473150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This work is licensed under a </a:t>
              </a: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Attribution-ShareAlike 4.0 International License</a:t>
              </a: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11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0C94A4-4A24-C548-ED0D-4C84BF42D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29" y="6540955"/>
              <a:ext cx="843942" cy="29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810312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6742"/>
          </a:xfrm>
        </p:spPr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 dirty="0">
                <a:latin typeface="Aptos" panose="020B0004020202020204" pitchFamily="34" charset="0"/>
              </a:rPr>
              <a:t>Introduction to Data Mining by Pang-Ning Tan, Michael Steinbach and Vipin Kumar, Addison Wesley, 2006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E68E4-ECD8-B400-99BA-47B7581908ED}"/>
              </a:ext>
            </a:extLst>
          </p:cNvPr>
          <p:cNvGrpSpPr/>
          <p:nvPr/>
        </p:nvGrpSpPr>
        <p:grpSpPr>
          <a:xfrm>
            <a:off x="1143000" y="1330161"/>
            <a:ext cx="3135312" cy="5954876"/>
            <a:chOff x="1143000" y="1403383"/>
            <a:chExt cx="3135312" cy="588165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229F41-1AFF-3650-689B-9DB94422052C}"/>
                </a:ext>
              </a:extLst>
            </p:cNvPr>
            <p:cNvSpPr/>
            <p:nvPr/>
          </p:nvSpPr>
          <p:spPr>
            <a:xfrm>
              <a:off x="1143000" y="1419225"/>
              <a:ext cx="3135312" cy="5865812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9186FB-A294-7A26-4191-78BFBF4798D8}"/>
                </a:ext>
              </a:extLst>
            </p:cNvPr>
            <p:cNvSpPr txBox="1"/>
            <p:nvPr/>
          </p:nvSpPr>
          <p:spPr>
            <a:xfrm>
              <a:off x="1691306" y="1403383"/>
              <a:ext cx="2093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Descriptive Models</a:t>
              </a:r>
            </a:p>
            <a:p>
              <a:pPr algn="ctr"/>
              <a:r>
                <a:rPr lang="en-US" dirty="0"/>
                <a:t>(Data Exploration)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BB9C07-90DD-C8E8-565E-E510A4EE1A11}"/>
              </a:ext>
            </a:extLst>
          </p:cNvPr>
          <p:cNvGrpSpPr/>
          <p:nvPr/>
        </p:nvGrpSpPr>
        <p:grpSpPr>
          <a:xfrm>
            <a:off x="6296026" y="122237"/>
            <a:ext cx="3581400" cy="7100888"/>
            <a:chOff x="6296026" y="122237"/>
            <a:chExt cx="3581400" cy="71008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50FC21E-3F27-6FA3-9FA5-F2F29AA4F112}"/>
                </a:ext>
              </a:extLst>
            </p:cNvPr>
            <p:cNvSpPr/>
            <p:nvPr/>
          </p:nvSpPr>
          <p:spPr>
            <a:xfrm>
              <a:off x="6296026" y="122237"/>
              <a:ext cx="3581400" cy="7100888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5EFB20-E661-D57A-8D78-E04B6C8E115A}"/>
                </a:ext>
              </a:extLst>
            </p:cNvPr>
            <p:cNvSpPr txBox="1"/>
            <p:nvPr/>
          </p:nvSpPr>
          <p:spPr>
            <a:xfrm>
              <a:off x="7079264" y="174109"/>
              <a:ext cx="1867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Predictive Models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123104"/>
          </a:xfrm>
        </p:spPr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Aptos" panose="020B0004020202020204" pitchFamily="34" charset="0"/>
              </a:rPr>
              <a:t>Intracluster</a:t>
            </a:r>
            <a:r>
              <a:rPr lang="en-US" altLang="en-US" sz="1600" dirty="0">
                <a:latin typeface="Aptos" panose="020B0004020202020204" pitchFamily="34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Aptos" panose="020B0004020202020204" pitchFamily="34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93" y="3706813"/>
            <a:ext cx="210843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err="1">
                <a:latin typeface="Aptos" panose="020B0004020202020204" pitchFamily="34" charset="0"/>
              </a:rPr>
              <a:t>Intercluster</a:t>
            </a:r>
            <a:r>
              <a:rPr lang="en-US" altLang="en-US" sz="1600" dirty="0">
                <a:latin typeface="Aptos" panose="020B0004020202020204" pitchFamily="34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Aptos" panose="020B0004020202020204" pitchFamily="34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92C3BB-3D1B-5A68-215C-1AE9C5D09A7C}"/>
                  </a:ext>
                </a:extLst>
              </p:cNvPr>
              <p:cNvSpPr txBox="1"/>
              <p:nvPr/>
            </p:nvSpPr>
            <p:spPr>
              <a:xfrm>
                <a:off x="7600947" y="6009698"/>
                <a:ext cx="1765420" cy="120032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Concepts: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similarity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density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592C3BB-3D1B-5A68-215C-1AE9C5D0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947" y="6009698"/>
                <a:ext cx="1765420" cy="1200329"/>
              </a:xfrm>
              <a:prstGeom prst="rect">
                <a:avLst/>
              </a:prstGeom>
              <a:blipFill>
                <a:blip r:embed="rId5"/>
                <a:stretch>
                  <a:fillRect l="-2749" t="-2010" b="-7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1848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>
                <a:latin typeface="Aptos" panose="020B0004020202020204" pitchFamily="34" charset="0"/>
              </a:rPr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ptos" panose="020B0004020202020204" pitchFamily="34" charset="0"/>
              </a:rPr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Predicting</a:t>
            </a:r>
            <a:r>
              <a:rPr lang="en-US" altLang="en-US" sz="2200" dirty="0">
                <a:latin typeface="Aptos" panose="020B0004020202020204" pitchFamily="34" charset="0"/>
              </a:rPr>
              <a:t>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ptos" panose="020B0004020202020204" pitchFamily="34" charset="0"/>
              </a:rPr>
              <a:t>Time series prediction of stock market indices (autoregressive models).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6D38B7-21AB-C561-43D0-4ABE2B3D1A05}"/>
                  </a:ext>
                </a:extLst>
              </p:cNvPr>
              <p:cNvSpPr txBox="1"/>
              <p:nvPr/>
            </p:nvSpPr>
            <p:spPr>
              <a:xfrm>
                <a:off x="7267919" y="274637"/>
                <a:ext cx="2163766" cy="923330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Concept: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Function fitting: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E6D38B7-21AB-C561-43D0-4ABE2B3D1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19" y="274637"/>
                <a:ext cx="2163766" cy="923330"/>
              </a:xfrm>
              <a:prstGeom prst="rect">
                <a:avLst/>
              </a:prstGeom>
              <a:blipFill>
                <a:blip r:embed="rId4"/>
                <a:stretch>
                  <a:fillRect l="-1961" t="-1948"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888185"/>
              </p:ext>
            </p:extLst>
          </p:nvPr>
        </p:nvGraphicFramePr>
        <p:xfrm>
          <a:off x="163512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0FEA4A8B-DF59-4B7D-B05A-9DAEE3763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512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585893" y="3115758"/>
            <a:ext cx="68157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006600"/>
                </a:solidFill>
                <a:latin typeface="Aptos" panose="020B0004020202020204" pitchFamily="34" charset="0"/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0225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744" y="6677025"/>
            <a:ext cx="953187" cy="5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494" y="6454775"/>
            <a:ext cx="1335599" cy="77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7187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0137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3212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Class information is available →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8050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3862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 dirty="0">
                <a:latin typeface="Aptos" panose="020B0004020202020204" pitchFamily="34" charset="0"/>
              </a:rPr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0D8C4E-C7A0-D200-6781-C86AD455451A}"/>
                  </a:ext>
                </a:extLst>
              </p:cNvPr>
              <p:cNvSpPr txBox="1"/>
              <p:nvPr/>
            </p:nvSpPr>
            <p:spPr>
              <a:xfrm>
                <a:off x="7742117" y="3383577"/>
                <a:ext cx="1765420" cy="120032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Concept: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10D8C4E-C7A0-D200-6781-C86AD4554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117" y="3383577"/>
                <a:ext cx="1765420" cy="1200329"/>
              </a:xfrm>
              <a:prstGeom prst="rect">
                <a:avLst/>
              </a:prstGeom>
              <a:blipFill>
                <a:blip r:embed="rId5"/>
                <a:stretch>
                  <a:fillRect l="-2397" t="-1508" b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81DD46AA-36D8-4C03-942D-DA8AA5D64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990706" y="3115758"/>
            <a:ext cx="68157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006600"/>
                </a:solidFill>
                <a:latin typeface="Aptos" panose="020B0004020202020204" pitchFamily="34" charset="0"/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65B655D8-B041-451B-84E3-52CD7EA5F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469" y="5627688"/>
            <a:ext cx="1002624" cy="32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 dirty="0">
                <a:latin typeface="Aptos" panose="020B0004020202020204" pitchFamily="34" charset="0"/>
              </a:rPr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57" y="6677025"/>
            <a:ext cx="953187" cy="5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307" y="6454775"/>
            <a:ext cx="1335599" cy="77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 dirty="0">
                <a:latin typeface="Aptos" panose="020B0004020202020204" pitchFamily="34" charset="0"/>
              </a:rPr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890000" cy="2703633"/>
          </a:xfrm>
        </p:spPr>
        <p:txBody>
          <a:bodyPr anchor="ctr">
            <a:normAutofit/>
          </a:bodyPr>
          <a:lstStyle/>
          <a:p>
            <a:r>
              <a:rPr lang="en-US" altLang="en-US" sz="3500" dirty="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3072015"/>
          </a:xfrm>
        </p:spPr>
        <p:txBody>
          <a:bodyPr anchor="ctr">
            <a:normAutofit/>
          </a:bodyPr>
          <a:lstStyle/>
          <a:p>
            <a:r>
              <a:rPr lang="en-US" altLang="en-US" sz="1400" dirty="0"/>
              <a:t>Goal: Reduce cost of mailing by targeting a set of consumers likely to buy a new product.</a:t>
            </a:r>
          </a:p>
          <a:p>
            <a:r>
              <a:rPr lang="en-US" altLang="en-US" sz="1400" dirty="0"/>
              <a:t>Approach:</a:t>
            </a:r>
          </a:p>
          <a:p>
            <a:pPr lvl="1"/>
            <a:r>
              <a:rPr lang="en-US" altLang="en-US" sz="1400" dirty="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 dirty="0"/>
              <a:t>Use this information as input attributes to learn a classifier model.</a:t>
            </a:r>
          </a:p>
          <a:p>
            <a:pPr lvl="1"/>
            <a:r>
              <a:rPr lang="en-US" altLang="en-US" sz="1400" dirty="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922262"/>
              </p:ext>
            </p:extLst>
          </p:nvPr>
        </p:nvGraphicFramePr>
        <p:xfrm>
          <a:off x="6202363" y="4837112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Items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4312" y="4465637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4929187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D6695B-9F89-C6FF-FD54-D4B9253CAD07}"/>
                  </a:ext>
                </a:extLst>
              </p:cNvPr>
              <p:cNvSpPr txBox="1"/>
              <p:nvPr/>
            </p:nvSpPr>
            <p:spPr>
              <a:xfrm>
                <a:off x="7908864" y="5986736"/>
                <a:ext cx="1765420" cy="120032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Concept: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3D6695B-9F89-C6FF-FD54-D4B9253CA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864" y="5986736"/>
                <a:ext cx="1765420" cy="1200329"/>
              </a:xfrm>
              <a:prstGeom prst="rect">
                <a:avLst/>
              </a:prstGeom>
              <a:blipFill>
                <a:blip r:embed="rId9"/>
                <a:stretch>
                  <a:fillRect l="-2397" t="-1508" b="-3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 dirty="0">
                <a:solidFill>
                  <a:srgbClr val="333333"/>
                </a:solidFill>
                <a:latin typeface="Aptos" panose="020B0004020202020204" pitchFamily="34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Mining Methods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712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2" y="6269809"/>
            <a:ext cx="3108325" cy="1069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>
                <a:latin typeface="Aptos" panose="020B0004020202020204" pitchFamily="34" charset="0"/>
              </a:rPr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>
                <a:latin typeface="Aptos" panose="020B0004020202020204" pitchFamily="34" charset="0"/>
              </a:rPr>
              <a:t>level may reach over 100 million</a:t>
            </a:r>
            <a:br>
              <a:rPr lang="en-US" altLang="en-US" sz="1500" dirty="0">
                <a:latin typeface="Aptos" panose="020B0004020202020204" pitchFamily="34" charset="0"/>
              </a:rPr>
            </a:br>
            <a:r>
              <a:rPr lang="en-US" altLang="en-US" sz="1500" dirty="0">
                <a:latin typeface="Aptos" panose="020B0004020202020204" pitchFamily="34" charset="0"/>
              </a:rPr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DCD5E-B79B-553F-DFD7-142F4A93F4C5}"/>
                  </a:ext>
                </a:extLst>
              </p:cNvPr>
              <p:cNvSpPr txBox="1"/>
              <p:nvPr/>
            </p:nvSpPr>
            <p:spPr>
              <a:xfrm>
                <a:off x="7622162" y="389900"/>
                <a:ext cx="1765420" cy="1200329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Concept: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estimation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F1DCD5E-B79B-553F-DFD7-142F4A93F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2162" y="389900"/>
                <a:ext cx="1765420" cy="1200329"/>
              </a:xfrm>
              <a:prstGeom prst="rect">
                <a:avLst/>
              </a:prstGeom>
              <a:blipFill>
                <a:blip r:embed="rId5"/>
                <a:stretch>
                  <a:fillRect l="-2397" t="-2010" b="-2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dirty="0">
                <a:latin typeface="Aptos" panose="020B0004020202020204" pitchFamily="34" charset="0"/>
              </a:rPr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927" y="6755765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 dirty="0">
                <a:latin typeface="Aptos" panose="020B0004020202020204" pitchFamily="34" charset="0"/>
              </a:rPr>
              <a:t>Generative AI (2024)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>
                <a:latin typeface="Aptos" panose="020B0004020202020204" pitchFamily="34" charset="0"/>
              </a:rPr>
              <a:t>Machine Learning</a:t>
            </a:r>
            <a:r>
              <a:rPr lang="en-US" altLang="en-US" sz="1200" dirty="0">
                <a:latin typeface="Aptos" panose="020B0004020202020204" pitchFamily="34" charset="0"/>
              </a:rPr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00CC33"/>
                </a:solidFill>
                <a:latin typeface="Aptos" panose="020B0004020202020204" pitchFamily="34" charset="0"/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3333FF"/>
                </a:solidFill>
                <a:latin typeface="Aptos" panose="020B0004020202020204" pitchFamily="34" charset="0"/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00FF"/>
                </a:solidFill>
                <a:latin typeface="Aptos" panose="020B0004020202020204" pitchFamily="34" charset="0"/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Artificial Intelligence:</a:t>
            </a:r>
            <a:r>
              <a:rPr lang="en-US" altLang="en-US" dirty="0">
                <a:latin typeface="Aptos" panose="020B0004020202020204" pitchFamily="34" charset="0"/>
              </a:rPr>
              <a:t> Create an </a:t>
            </a:r>
            <a:r>
              <a:rPr lang="en-US" altLang="en-US" b="1" dirty="0">
                <a:latin typeface="Aptos" panose="020B0004020202020204" pitchFamily="34" charset="0"/>
              </a:rPr>
              <a:t>autonomous agent</a:t>
            </a:r>
            <a:r>
              <a:rPr lang="en-US" altLang="en-US" dirty="0">
                <a:latin typeface="Aptos" panose="020B0004020202020204" pitchFamily="34" charset="0"/>
              </a:rPr>
              <a:t> that perceives its environment and takes actions that maximize its chance of reaching some goal. </a:t>
            </a:r>
            <a:br>
              <a:rPr lang="en-US" altLang="en-US" dirty="0">
                <a:latin typeface="Aptos" panose="020B0004020202020204" pitchFamily="34" charset="0"/>
              </a:rPr>
            </a:br>
            <a:r>
              <a:rPr lang="en-US" altLang="en-US" b="1" dirty="0">
                <a:latin typeface="Aptos" panose="020B0004020202020204" pitchFamily="34" charset="0"/>
              </a:rPr>
              <a:t>Areas:</a:t>
            </a:r>
            <a:r>
              <a:rPr lang="en-US" altLang="en-US" dirty="0">
                <a:latin typeface="Aptos" panose="020B0004020202020204" pitchFamily="34" charset="0"/>
              </a:rPr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Optimization:</a:t>
            </a:r>
            <a:r>
              <a:rPr lang="en-US" altLang="en-US" dirty="0">
                <a:latin typeface="Aptos" panose="020B0004020202020204" pitchFamily="34" charset="0"/>
              </a:rPr>
              <a:t> Selection of a best alternative from some set of available alternatives using an objective criterion.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Statistics:</a:t>
            </a:r>
            <a:r>
              <a:rPr lang="en-US" altLang="en-US" dirty="0">
                <a:latin typeface="Aptos" panose="020B0004020202020204" pitchFamily="34" charset="0"/>
              </a:rPr>
              <a:t> Study of the collection, analysis, interpretation, presentation, and organization of data.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>
                <a:latin typeface="Aptos" panose="020B0004020202020204" pitchFamily="34" charset="0"/>
              </a:rPr>
              <a:t>Learning Strategy:</a:t>
            </a:r>
            <a:r>
              <a:rPr lang="en-US" altLang="en-US" sz="1600" dirty="0">
                <a:latin typeface="Aptos" panose="020B0004020202020204" pitchFamily="34" charset="0"/>
              </a:rPr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Statistical learning:</a:t>
            </a:r>
            <a:r>
              <a:rPr lang="en-US" altLang="en-US" dirty="0">
                <a:latin typeface="Aptos" panose="020B0004020202020204" pitchFamily="34" charset="0"/>
              </a:rPr>
              <a:t> deals with the problem of finding a </a:t>
            </a:r>
            <a:r>
              <a:rPr lang="en-US" altLang="en-US" b="1" dirty="0">
                <a:latin typeface="Aptos" panose="020B0004020202020204" pitchFamily="34" charset="0"/>
              </a:rPr>
              <a:t>predictive function</a:t>
            </a:r>
            <a:r>
              <a:rPr lang="en-US" altLang="en-US" dirty="0">
                <a:latin typeface="Aptos" panose="020B0004020202020204" pitchFamily="34" charset="0"/>
              </a:rPr>
              <a:t> based on data.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Machine Learning</a:t>
            </a:r>
            <a:r>
              <a:rPr lang="en-US" altLang="en-US" dirty="0">
                <a:latin typeface="Aptos" panose="020B0004020202020204" pitchFamily="34" charset="0"/>
              </a:rPr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 </a:t>
            </a:r>
            <a:r>
              <a:rPr lang="en-US" altLang="en-US" dirty="0">
                <a:latin typeface="Aptos" panose="020B0004020202020204" pitchFamily="34" charset="0"/>
              </a:rPr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Data Mining:</a:t>
            </a:r>
            <a:r>
              <a:rPr lang="en-US" altLang="en-US" dirty="0">
                <a:latin typeface="Aptos" panose="020B0004020202020204" pitchFamily="34" charset="0"/>
              </a:rPr>
              <a:t> </a:t>
            </a:r>
            <a:r>
              <a:rPr lang="en-US" altLang="en-US" b="1" dirty="0">
                <a:latin typeface="Aptos" panose="020B0004020202020204" pitchFamily="34" charset="0"/>
              </a:rPr>
              <a:t>Analyze a given dataset</a:t>
            </a:r>
            <a:r>
              <a:rPr lang="en-US" altLang="en-US" dirty="0">
                <a:latin typeface="Aptos" panose="020B0004020202020204" pitchFamily="34" charset="0"/>
              </a:rPr>
              <a:t> to gain insights (knowledge) that can be used to improve outcomes.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00CC33"/>
                </a:solidFill>
                <a:latin typeface="Aptos" panose="020B0004020202020204" pitchFamily="34" charset="0"/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3333FF"/>
                </a:solidFill>
                <a:latin typeface="Aptos" panose="020B0004020202020204" pitchFamily="34" charset="0"/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00FF"/>
                </a:solidFill>
                <a:latin typeface="Aptos" panose="020B0004020202020204" pitchFamily="34" charset="0"/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BDA3DA49-56B6-41E7-810B-C7541BE66A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>
                <a:latin typeface="Aptos" panose="020B0004020202020204" pitchFamily="34" charset="0"/>
              </a:rPr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Statistics / </a:t>
            </a:r>
          </a:p>
          <a:p>
            <a:r>
              <a:rPr lang="en-US" altLang="en-US" sz="1500" b="1" dirty="0">
                <a:latin typeface="Aptos" panose="020B0004020202020204" pitchFamily="34" charset="0"/>
              </a:rPr>
              <a:t>Machine </a:t>
            </a:r>
            <a:br>
              <a:rPr lang="en-US" altLang="en-US" sz="1500" b="1" dirty="0">
                <a:latin typeface="Aptos" panose="020B0004020202020204" pitchFamily="34" charset="0"/>
              </a:rPr>
            </a:br>
            <a:r>
              <a:rPr lang="en-US" altLang="en-US" sz="1500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Operations </a:t>
            </a:r>
          </a:p>
          <a:p>
            <a:r>
              <a:rPr lang="en-US" altLang="en-US" sz="1500" b="1" dirty="0">
                <a:latin typeface="Aptos" panose="020B0004020202020204" pitchFamily="34" charset="0"/>
              </a:rPr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happen 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 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Evaluate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predicted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FFFFFF"/>
                </a:solidFill>
                <a:latin typeface="Aptos" panose="020B0004020202020204" pitchFamily="34" charset="0"/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 dirty="0">
                <a:solidFill>
                  <a:srgbClr val="FFFFFF"/>
                </a:solidFill>
                <a:latin typeface="Aptos" panose="020B0004020202020204" pitchFamily="34" charset="0"/>
              </a:rPr>
              <a:t>Predictive</a:t>
            </a:r>
          </a:p>
          <a:p>
            <a:pPr algn="ctr"/>
            <a:r>
              <a:rPr lang="en-US" altLang="en-US" sz="1600" b="1" dirty="0">
                <a:solidFill>
                  <a:srgbClr val="FFFFFF"/>
                </a:solidFill>
                <a:latin typeface="Aptos" panose="020B0004020202020204" pitchFamily="34" charset="0"/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solidFill>
                  <a:srgbClr val="999999"/>
                </a:solidFill>
                <a:latin typeface="Aptos" panose="020B0004020202020204" pitchFamily="34" charset="0"/>
              </a:rPr>
              <a:t>Source: T. Stadelmann, et al., Applied Data Science in Europe</a:t>
            </a:r>
          </a:p>
          <a:p>
            <a:endParaRPr lang="en-US" altLang="en-US" dirty="0">
              <a:solidFill>
                <a:srgbClr val="99999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>
                <a:latin typeface="Aptos" panose="020B0004020202020204" pitchFamily="34" charset="0"/>
              </a:rPr>
              <a:t>2025 Gartner MQ Data Science and Machine Learning.</a:t>
            </a:r>
          </a:p>
          <a:p>
            <a:endParaRPr lang="en-US" altLang="en-US" sz="2200" dirty="0">
              <a:latin typeface="Aptos" panose="020B0004020202020204" pitchFamily="34" charset="0"/>
            </a:endParaRPr>
          </a:p>
          <a:p>
            <a:r>
              <a:rPr lang="en-US" altLang="en-US" sz="2200" dirty="0">
                <a:latin typeface="Aptos" panose="020B0004020202020204" pitchFamily="34" charset="0"/>
              </a:rPr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2" descr="Figure1-Jun-02-2025-03-02-35-9638-PM">
            <a:extLst>
              <a:ext uri="{FF2B5EF4-FFF2-40B4-BE49-F238E27FC236}">
                <a16:creationId xmlns:a16="http://schemas.microsoft.com/office/drawing/2014/main" id="{35EE78FF-FC97-631B-FF6C-6D9146162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3" b="6782"/>
          <a:stretch>
            <a:fillRect/>
          </a:stretch>
        </p:blipFill>
        <p:spPr bwMode="auto">
          <a:xfrm>
            <a:off x="689147" y="1526455"/>
            <a:ext cx="5895009" cy="563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Aptos" panose="020B000402020202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12301" name="Object 13">
                        <a:extLst>
                          <a:ext uri="{FF2B5EF4-FFF2-40B4-BE49-F238E27FC236}">
                            <a16:creationId xmlns:a16="http://schemas.microsoft.com/office/drawing/2014/main" id="{599AFA08-0A60-448A-8193-3CFE10730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6557069" cy="1461188"/>
          </a:xfrm>
        </p:spPr>
        <p:txBody>
          <a:bodyPr/>
          <a:lstStyle/>
          <a:p>
            <a:r>
              <a:rPr lang="en-US" altLang="en-US" dirty="0"/>
              <a:t>Tools: Popularity – Data Science Tools Popularity Poll 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7631112" y="493314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>
                <a:latin typeface="Aptos" panose="020B0004020202020204" pitchFamily="34" charset="0"/>
              </a:rPr>
              <a:t>https://www.kdnuggets.com/polls/</a:t>
            </a:r>
            <a:endParaRPr lang="en-US" altLang="en-US" sz="1300" dirty="0">
              <a:solidFill>
                <a:srgbClr val="666666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64A54F-909D-A10B-A22F-A18C13C7C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487" y="2069071"/>
            <a:ext cx="7594250" cy="427176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solidFill>
                  <a:srgbClr val="666666"/>
                </a:solidFill>
                <a:latin typeface="Aptos" panose="020B0004020202020204" pitchFamily="34" charset="0"/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58CC669-8F54-64BA-8271-4B07D1A0BF49}"/>
              </a:ext>
            </a:extLst>
          </p:cNvPr>
          <p:cNvSpPr/>
          <p:nvPr/>
        </p:nvSpPr>
        <p:spPr>
          <a:xfrm>
            <a:off x="7303195" y="1133077"/>
            <a:ext cx="1623317" cy="1808560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in a relation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1DDB5-B66C-38D2-F3BE-3D3D4E83FA0D}"/>
              </a:ext>
            </a:extLst>
          </p:cNvPr>
          <p:cNvSpPr txBox="1"/>
          <p:nvPr/>
        </p:nvSpPr>
        <p:spPr>
          <a:xfrm>
            <a:off x="681295" y="6364288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Comma Separated Values format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 dirty="0">
                <a:solidFill>
                  <a:srgbClr val="666666"/>
                </a:solidFill>
                <a:latin typeface="Aptos" panose="020B0004020202020204" pitchFamily="34" charset="0"/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>
                <a:latin typeface="Aptos" panose="020B0004020202020204" pitchFamily="34" charset="0"/>
              </a:rPr>
              <a:t>Usama M. Fayyad, Gregory </a:t>
            </a:r>
            <a:r>
              <a:rPr lang="en-US" altLang="en-US" sz="1100" dirty="0" err="1">
                <a:latin typeface="Aptos" panose="020B0004020202020204" pitchFamily="34" charset="0"/>
              </a:rPr>
              <a:t>Piatetsky</a:t>
            </a:r>
            <a:r>
              <a:rPr lang="en-US" altLang="en-US" sz="1100" dirty="0">
                <a:latin typeface="Aptos" panose="020B0004020202020204" pitchFamily="34" charset="0"/>
              </a:rPr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 dirty="0">
                <a:solidFill>
                  <a:srgbClr val="808080"/>
                </a:solidFill>
                <a:latin typeface="Aptos" panose="020B0004020202020204" pitchFamily="34" charset="0"/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 dirty="0">
                  <a:latin typeface="Aptos" panose="020B0004020202020204" pitchFamily="34" charset="0"/>
                </a:rPr>
                <a:t>Computation</a:t>
              </a: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r>
                <a:rPr lang="en-US" altLang="en-US" sz="1600" b="1" dirty="0">
                  <a:latin typeface="Aptos" panose="020B0004020202020204" pitchFamily="34" charset="0"/>
                </a:rPr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Distributed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>
                <a:solidFill>
                  <a:srgbClr val="FFFFFF"/>
                </a:solidFill>
                <a:latin typeface="Aptos" panose="020B0004020202020204" pitchFamily="34" charset="0"/>
              </a:rPr>
              <a:t>Distributed</a:t>
            </a:r>
            <a:r>
              <a:rPr lang="en-US" altLang="en-US" sz="1500" b="1" dirty="0">
                <a:latin typeface="Aptos" panose="020B0004020202020204" pitchFamily="34" charset="0"/>
              </a:rPr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Ethics,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Ethics,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 dirty="0">
                <a:latin typeface="Aptos" panose="020B0004020202020204" pitchFamily="34" charset="0"/>
              </a:rPr>
              <a:t>USA Today Network</a:t>
            </a:r>
            <a:r>
              <a:rPr lang="en-US" altLang="en-US" sz="1400" b="1" dirty="0">
                <a:latin typeface="Aptos" panose="020B0004020202020204" pitchFamily="34" charset="0"/>
                <a:hlinkClick r:id="rId3"/>
              </a:rPr>
              <a:t> Josh Hafner</a:t>
            </a:r>
            <a:r>
              <a:rPr lang="en-US" altLang="en-US" sz="1400" b="1" dirty="0">
                <a:latin typeface="Aptos" panose="020B0004020202020204" pitchFamily="34" charset="0"/>
              </a:rPr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3431</Words>
  <Application>Microsoft Office PowerPoint</Application>
  <PresentationFormat>Custom</PresentationFormat>
  <Paragraphs>800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Cambria Math</vt:lpstr>
      <vt:lpstr>Monotype Sorts</vt:lpstr>
      <vt:lpstr>source sans pro</vt:lpstr>
      <vt:lpstr>Times New Roman</vt:lpstr>
      <vt:lpstr>Ubuntu</vt:lpstr>
      <vt:lpstr>Wingdings</vt:lpstr>
      <vt:lpstr>Office Theme</vt:lpstr>
      <vt:lpstr>Introduction to Data Mining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Methods</vt:lpstr>
      <vt:lpstr>Data Mining Methods</vt:lpstr>
      <vt:lpstr>Clustering</vt:lpstr>
      <vt:lpstr>Clustering: Market Segmentation</vt:lpstr>
      <vt:lpstr>Clustering Documents</vt:lpstr>
      <vt:lpstr>Clustering: Data Reduction</vt:lpstr>
      <vt:lpstr>Data Mining Methods</vt:lpstr>
      <vt:lpstr>Regression</vt:lpstr>
      <vt:lpstr>Data Mining Methods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Methods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Methods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 – Data Science Tools Popularity Poll 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Ethics,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</dc:title>
  <dc:creator>michael</dc:creator>
  <cp:lastModifiedBy>Hahsler, Michael</cp:lastModifiedBy>
  <cp:revision>33</cp:revision>
  <dcterms:created xsi:type="dcterms:W3CDTF">2021-01-15T16:39:58Z</dcterms:created>
  <dcterms:modified xsi:type="dcterms:W3CDTF">2025-08-25T14:40:24Z</dcterms:modified>
</cp:coreProperties>
</file>